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3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9.xml.rels" ContentType="application/vnd.openxmlformats-package.relationships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presProps.xml" ContentType="application/vnd.openxmlformats-officedocument.presentationml.presProps+xml"/>
  <Override PartName="/ppt/theme/theme29.xml" ContentType="application/vnd.openxmlformats-officedocument.theme+xml"/>
  <Override PartName="/ppt/theme/theme28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4.xml" ContentType="application/vnd.openxmlformats-officedocument.theme+xml"/>
  <Override PartName="/ppt/theme/theme31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20.xml" ContentType="application/vnd.openxmlformats-officedocument.theme+xml"/>
  <Override PartName="/ppt/theme/theme19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_rels/presentation.xml.rels" ContentType="application/vnd.openxmlformats-package.relationships+xml"/>
  <Override PartName="/ppt/media/image13.png" ContentType="image/png"/>
  <Override PartName="/ppt/media/image4.png" ContentType="image/png"/>
  <Override PartName="/ppt/media/image9.png" ContentType="image/png"/>
  <Override PartName="/ppt/media/image18.png" ContentType="image/png"/>
  <Override PartName="/ppt/media/image20.png" ContentType="image/png"/>
  <Override PartName="/ppt/media/image12.png" ContentType="image/png"/>
  <Override PartName="/ppt/media/image8.png" ContentType="image/png"/>
  <Override PartName="/ppt/media/image17.png" ContentType="image/png"/>
  <Override PartName="/ppt/media/image11.png" ContentType="image/png"/>
  <Override PartName="/ppt/media/image7.png" ContentType="image/png"/>
  <Override PartName="/ppt/media/image16.png" ContentType="image/png"/>
  <Override PartName="/ppt/media/image24.jpeg" ContentType="image/jpe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6.png" ContentType="image/png"/>
  <Override PartName="/ppt/media/image3.jpeg" ContentType="image/jpeg"/>
  <Override PartName="/ppt/media/image15.jpeg" ContentType="image/jpeg"/>
  <Override PartName="/ppt/media/image10.png" ContentType="image/png"/>
  <Override PartName="/ppt/media/image1.png" ContentType="image/png"/>
  <Override PartName="/ppt/media/image2.jpeg" ContentType="image/jpeg"/>
  <Override PartName="/ppt/media/image5.png" ContentType="image/png"/>
  <Override PartName="/ppt/media/image14.png" ContentType="image/png"/>
  <Override PartName="/ppt/slideLayouts/slideLayout22.xml" ContentType="application/vnd.openxmlformats-officedocument.presentationml.slideLayout+xml"/>
  <Override PartName="/ppt/slideLayouts/_rels/slideLayout20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slideLayout2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</p:sldMasterIdLst>
  <p:sldIdLst>
    <p:sldId id="256" r:id="rId33"/>
    <p:sldId id="257" r:id="rId34"/>
    <p:sldId id="258" r:id="rId35"/>
    <p:sldId id="259" r:id="rId36"/>
    <p:sldId id="260" r:id="rId37"/>
    <p:sldId id="261" r:id="rId38"/>
    <p:sldId id="262" r:id="rId39"/>
    <p:sldId id="263" r:id="rId40"/>
    <p:sldId id="264" r:id="rId41"/>
    <p:sldId id="265" r:id="rId42"/>
    <p:sldId id="266" r:id="rId43"/>
    <p:sldId id="267" r:id="rId44"/>
    <p:sldId id="268" r:id="rId45"/>
    <p:sldId id="269" r:id="rId46"/>
    <p:sldId id="270" r:id="rId47"/>
    <p:sldId id="271" r:id="rId48"/>
    <p:sldId id="272" r:id="rId49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" Target="slides/slide1.xml"/><Relationship Id="rId34" Type="http://schemas.openxmlformats.org/officeDocument/2006/relationships/slide" Target="slides/slide2.xml"/><Relationship Id="rId35" Type="http://schemas.openxmlformats.org/officeDocument/2006/relationships/slide" Target="slides/slide3.xml"/><Relationship Id="rId36" Type="http://schemas.openxmlformats.org/officeDocument/2006/relationships/slide" Target="slides/slide4.xml"/><Relationship Id="rId37" Type="http://schemas.openxmlformats.org/officeDocument/2006/relationships/slide" Target="slides/slide5.xml"/><Relationship Id="rId38" Type="http://schemas.openxmlformats.org/officeDocument/2006/relationships/slide" Target="slides/slide6.xml"/><Relationship Id="rId39" Type="http://schemas.openxmlformats.org/officeDocument/2006/relationships/slide" Target="slides/slide7.xml"/><Relationship Id="rId40" Type="http://schemas.openxmlformats.org/officeDocument/2006/relationships/slide" Target="slides/slide8.xml"/><Relationship Id="rId41" Type="http://schemas.openxmlformats.org/officeDocument/2006/relationships/slide" Target="slides/slide9.xml"/><Relationship Id="rId42" Type="http://schemas.openxmlformats.org/officeDocument/2006/relationships/slide" Target="slides/slide10.xml"/><Relationship Id="rId43" Type="http://schemas.openxmlformats.org/officeDocument/2006/relationships/slide" Target="slides/slide11.xml"/><Relationship Id="rId44" Type="http://schemas.openxmlformats.org/officeDocument/2006/relationships/slide" Target="slides/slide12.xml"/><Relationship Id="rId45" Type="http://schemas.openxmlformats.org/officeDocument/2006/relationships/slide" Target="slides/slide13.xml"/><Relationship Id="rId46" Type="http://schemas.openxmlformats.org/officeDocument/2006/relationships/slide" Target="slides/slide14.xml"/><Relationship Id="rId47" Type="http://schemas.openxmlformats.org/officeDocument/2006/relationships/slide" Target="slides/slide15.xml"/><Relationship Id="rId48" Type="http://schemas.openxmlformats.org/officeDocument/2006/relationships/slide" Target="slides/slide16.xml"/><Relationship Id="rId49" Type="http://schemas.openxmlformats.org/officeDocument/2006/relationships/slide" Target="slides/slide17.xml"/><Relationship Id="rId5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47AAFC1-158C-4796-8401-6A5F686EFF54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0400" y="1840320"/>
            <a:ext cx="7935120" cy="104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A19840F-4F8A-46DD-86B4-883818840474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0400" y="1840320"/>
            <a:ext cx="7935120" cy="104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A93135DD-66B6-4C3D-AF48-6807A1E1E21D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7141FAB-A572-4DF3-9E49-D66414453C82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DAA647D-4267-4AE5-96FC-69633B3B8A2C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impl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0400" y="1840320"/>
            <a:ext cx="7935120" cy="104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C4C932B3-39C2-486F-9D2B-2540B5FF7629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0400" y="1840320"/>
            <a:ext cx="7935120" cy="104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C558759-5C8E-4F32-A841-6CA944E69BF5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EC689A9-1FC9-4BA7-9746-7C2CCC83AA6C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DAD41395-3D34-44D6-9BCD-BDEEB50434D9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0400" y="1840320"/>
            <a:ext cx="7935120" cy="104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DC81964-B5C5-42EC-89A0-5B95DE1E169E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png"/><Relationship Id="rId3" Type="http://schemas.openxmlformats.org/officeDocument/2006/relationships/image" Target="../media/image3.jpeg"/><Relationship Id="rId4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1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1FC9F29-88AD-47C3-9B34-3C162A97E15B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ru-RU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0400" y="142632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5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5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sldNum" idx="3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D081994-311B-47A3-BC83-17684F1A0FFE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sldNum" idx="4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3C70075-E178-4EF8-8B25-4F9A6EE393FF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title"/>
          </p:nvPr>
        </p:nvSpPr>
        <p:spPr>
          <a:xfrm>
            <a:off x="500400" y="821160"/>
            <a:ext cx="8520120" cy="198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sldNum" idx="5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024BA5D-49A1-4CE1-8B2E-B9C1B76DDAE5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1" name="Google Shape;31;p7" descr=""/>
          <p:cNvPicPr/>
          <p:nvPr/>
        </p:nvPicPr>
        <p:blipFill>
          <a:blip r:embed="rId3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32" name="PlaceHolder 2"/>
          <p:cNvSpPr>
            <a:spLocks noGrp="1"/>
          </p:cNvSpPr>
          <p:nvPr>
            <p:ph type="title"/>
          </p:nvPr>
        </p:nvSpPr>
        <p:spPr>
          <a:xfrm>
            <a:off x="651600" y="396360"/>
            <a:ext cx="7705800" cy="409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ru-RU" sz="4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ru-RU" sz="4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ru-RU" sz="3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3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8;p9"/>
          <p:cNvSpPr/>
          <p:nvPr/>
        </p:nvSpPr>
        <p:spPr>
          <a:xfrm>
            <a:off x="4572000" y="0"/>
            <a:ext cx="4571640" cy="5143320"/>
          </a:xfrm>
          <a:prstGeom prst="rect">
            <a:avLst/>
          </a:prstGeom>
          <a:solidFill>
            <a:srgbClr val="f3f3f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120" y="1220760"/>
            <a:ext cx="4044960" cy="1482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3836520" cy="369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 fontScale="93486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ru-RU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sldNum" idx="6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46E1C30-197C-4B81-86EB-BB95C7EA0514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3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Google Shape;110;p26"/>
          <p:cNvSpPr/>
          <p:nvPr/>
        </p:nvSpPr>
        <p:spPr>
          <a:xfrm>
            <a:off x="932760" y="1748160"/>
            <a:ext cx="2127600" cy="29293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Google Shape;111;p26"/>
          <p:cNvSpPr/>
          <p:nvPr/>
        </p:nvSpPr>
        <p:spPr>
          <a:xfrm>
            <a:off x="3436560" y="1748160"/>
            <a:ext cx="2127600" cy="29293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Google Shape;112;p26"/>
          <p:cNvSpPr/>
          <p:nvPr/>
        </p:nvSpPr>
        <p:spPr>
          <a:xfrm>
            <a:off x="5940000" y="1748160"/>
            <a:ext cx="2127600" cy="29293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Google Shape;113;p26"/>
          <p:cNvSpPr/>
          <p:nvPr/>
        </p:nvSpPr>
        <p:spPr>
          <a:xfrm>
            <a:off x="1073520" y="2075040"/>
            <a:ext cx="1845720" cy="37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333333"/>
                </a:solidFill>
                <a:latin typeface="Roboto"/>
                <a:ea typeface="Roboto"/>
              </a:rPr>
              <a:t>Поле для текста</a:t>
            </a:r>
            <a:endParaRPr b="0" lang="ru-RU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Google Shape;114;p26"/>
          <p:cNvSpPr/>
          <p:nvPr/>
        </p:nvSpPr>
        <p:spPr>
          <a:xfrm>
            <a:off x="3530880" y="2075040"/>
            <a:ext cx="1938600" cy="37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333333"/>
                </a:solidFill>
                <a:latin typeface="Roboto"/>
                <a:ea typeface="Roboto"/>
              </a:rPr>
              <a:t>Поле для текста</a:t>
            </a:r>
            <a:endParaRPr b="0" lang="ru-RU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Google Shape;115;p26"/>
          <p:cNvSpPr/>
          <p:nvPr/>
        </p:nvSpPr>
        <p:spPr>
          <a:xfrm>
            <a:off x="6081120" y="2075040"/>
            <a:ext cx="1938600" cy="37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333333"/>
                </a:solidFill>
                <a:latin typeface="Roboto"/>
                <a:ea typeface="Roboto"/>
              </a:rPr>
              <a:t>Поле для текста</a:t>
            </a:r>
            <a:endParaRPr b="0" lang="ru-RU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3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95360" y="1494000"/>
            <a:ext cx="4423680" cy="1250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ru-RU" sz="3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" name="Google Shape;71;p17" descr=""/>
          <p:cNvPicPr/>
          <p:nvPr/>
        </p:nvPicPr>
        <p:blipFill>
          <a:blip r:embed="rId3"/>
          <a:stretch/>
        </p:blipFill>
        <p:spPr>
          <a:xfrm>
            <a:off x="5283720" y="843120"/>
            <a:ext cx="3457080" cy="34570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4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4440" y="1793880"/>
            <a:ext cx="7935120" cy="155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ru-RU" sz="4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ru-RU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ldNum" idx="7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CBF3C53-60BE-42CF-AAE9-FB8FDE1EF218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3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" name="Google Shape;77;p19" descr=""/>
          <p:cNvPicPr/>
          <p:nvPr/>
        </p:nvPicPr>
        <p:blipFill>
          <a:blip r:embed="rId3"/>
          <a:stretch/>
        </p:blipFill>
        <p:spPr>
          <a:xfrm>
            <a:off x="922680" y="1821240"/>
            <a:ext cx="1642680" cy="75492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55" name="Google Shape;78;p19" descr=""/>
          <p:cNvPicPr/>
          <p:nvPr/>
        </p:nvPicPr>
        <p:blipFill>
          <a:blip r:embed="rId4"/>
          <a:stretch/>
        </p:blipFill>
        <p:spPr>
          <a:xfrm>
            <a:off x="2768400" y="1821240"/>
            <a:ext cx="1642680" cy="75492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56" name="Google Shape;79;p19" descr=""/>
          <p:cNvPicPr/>
          <p:nvPr/>
        </p:nvPicPr>
        <p:blipFill>
          <a:blip r:embed="rId5"/>
          <a:stretch/>
        </p:blipFill>
        <p:spPr>
          <a:xfrm>
            <a:off x="4527720" y="1821240"/>
            <a:ext cx="1642680" cy="75492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57" name="Google Shape;80;p19" descr=""/>
          <p:cNvPicPr/>
          <p:nvPr/>
        </p:nvPicPr>
        <p:blipFill>
          <a:blip r:embed="rId6"/>
          <a:stretch/>
        </p:blipFill>
        <p:spPr>
          <a:xfrm>
            <a:off x="6347160" y="1821240"/>
            <a:ext cx="1642680" cy="75492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sp>
        <p:nvSpPr>
          <p:cNvPr id="58" name="Google Shape;81;p19"/>
          <p:cNvSpPr/>
          <p:nvPr/>
        </p:nvSpPr>
        <p:spPr>
          <a:xfrm>
            <a:off x="1212840" y="1944720"/>
            <a:ext cx="106272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eeeeee"/>
                </a:solidFill>
                <a:latin typeface="Roboto"/>
                <a:ea typeface="Roboto"/>
              </a:rPr>
              <a:t>Этап 1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Google Shape;82;p19"/>
          <p:cNvSpPr/>
          <p:nvPr/>
        </p:nvSpPr>
        <p:spPr>
          <a:xfrm>
            <a:off x="3058560" y="1944720"/>
            <a:ext cx="106272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eeeeee"/>
                </a:solidFill>
                <a:latin typeface="Roboto"/>
                <a:ea typeface="Roboto"/>
              </a:rPr>
              <a:t>Этап 2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Google Shape;83;p19"/>
          <p:cNvSpPr/>
          <p:nvPr/>
        </p:nvSpPr>
        <p:spPr>
          <a:xfrm>
            <a:off x="4817880" y="1944720"/>
            <a:ext cx="106272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eeeeee"/>
                </a:solidFill>
                <a:latin typeface="Roboto"/>
                <a:ea typeface="Roboto"/>
              </a:rPr>
              <a:t>Этап 3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Google Shape;84;p19"/>
          <p:cNvSpPr/>
          <p:nvPr/>
        </p:nvSpPr>
        <p:spPr>
          <a:xfrm>
            <a:off x="6637320" y="1944720"/>
            <a:ext cx="106272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eeeeee"/>
                </a:solidFill>
                <a:latin typeface="Roboto"/>
                <a:ea typeface="Roboto"/>
              </a:rPr>
              <a:t>Этап 4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Google Shape;85;p19"/>
          <p:cNvSpPr/>
          <p:nvPr/>
        </p:nvSpPr>
        <p:spPr>
          <a:xfrm>
            <a:off x="982800" y="3241440"/>
            <a:ext cx="1522800" cy="12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pc="-1" strike="noStrike">
                <a:solidFill>
                  <a:srgbClr val="000000"/>
                </a:solidFill>
                <a:latin typeface="Roboto"/>
                <a:ea typeface="Roboto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b="0" lang="ru-RU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pc="-1" strike="noStrike">
                <a:solidFill>
                  <a:srgbClr val="000000"/>
                </a:solidFill>
                <a:latin typeface="Roboto"/>
                <a:ea typeface="Roboto"/>
              </a:rPr>
              <a:t>об именовании и правил проверки целостностей </a:t>
            </a:r>
            <a:endParaRPr b="0" lang="ru-RU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Google Shape;86;p19"/>
          <p:cNvSpPr/>
          <p:nvPr/>
        </p:nvSpPr>
        <p:spPr>
          <a:xfrm>
            <a:off x="2828520" y="3241440"/>
            <a:ext cx="1522800" cy="12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pc="-1" strike="noStrike">
                <a:solidFill>
                  <a:srgbClr val="000000"/>
                </a:solidFill>
                <a:latin typeface="Roboto"/>
                <a:ea typeface="Roboto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b="0" lang="ru-RU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pc="-1" strike="noStrike">
                <a:solidFill>
                  <a:srgbClr val="000000"/>
                </a:solidFill>
                <a:latin typeface="Roboto"/>
                <a:ea typeface="Roboto"/>
              </a:rPr>
              <a:t>об именовании и правил проверки целостностей </a:t>
            </a:r>
            <a:endParaRPr b="0" lang="ru-RU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Google Shape;87;p19"/>
          <p:cNvSpPr/>
          <p:nvPr/>
        </p:nvSpPr>
        <p:spPr>
          <a:xfrm>
            <a:off x="4587840" y="3241440"/>
            <a:ext cx="1522800" cy="12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pc="-1" strike="noStrike">
                <a:solidFill>
                  <a:srgbClr val="000000"/>
                </a:solidFill>
                <a:latin typeface="Roboto"/>
                <a:ea typeface="Roboto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b="0" lang="ru-RU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pc="-1" strike="noStrike">
                <a:solidFill>
                  <a:srgbClr val="000000"/>
                </a:solidFill>
                <a:latin typeface="Roboto"/>
                <a:ea typeface="Roboto"/>
              </a:rPr>
              <a:t>об именовании и правил проверки целостностей </a:t>
            </a:r>
            <a:endParaRPr b="0" lang="ru-RU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Google Shape;88;p19"/>
          <p:cNvSpPr/>
          <p:nvPr/>
        </p:nvSpPr>
        <p:spPr>
          <a:xfrm>
            <a:off x="6406920" y="3241440"/>
            <a:ext cx="1522800" cy="12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pc="-1" strike="noStrike">
                <a:solidFill>
                  <a:srgbClr val="000000"/>
                </a:solidFill>
                <a:latin typeface="Roboto"/>
                <a:ea typeface="Roboto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b="0" lang="ru-RU" sz="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pc="-1" strike="noStrike">
                <a:solidFill>
                  <a:srgbClr val="000000"/>
                </a:solidFill>
                <a:latin typeface="Roboto"/>
                <a:ea typeface="Roboto"/>
              </a:rPr>
              <a:t>об именовании и правил проверки целостностей </a:t>
            </a:r>
            <a:endParaRPr b="0" lang="ru-RU" sz="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ru-RU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3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67" name="Google Shape;91;p20"/>
          <p:cNvGraphicFramePr/>
          <p:nvPr/>
        </p:nvGraphicFramePr>
        <p:xfrm>
          <a:off x="655560" y="1745640"/>
          <a:ext cx="8210160" cy="1495080"/>
        </p:xfrm>
        <a:graphic>
          <a:graphicData uri="http://schemas.openxmlformats.org/drawingml/2006/table">
            <a:tbl>
              <a:tblPr/>
              <a:tblGrid>
                <a:gridCol w="3800160"/>
                <a:gridCol w="4410000"/>
              </a:tblGrid>
              <a:tr h="47880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1001"/>
                        </a:spcAft>
                        <a:tabLst>
                          <a:tab algn="l" pos="0"/>
                        </a:tabLst>
                      </a:pPr>
                      <a:r>
                        <a:rPr b="1" lang="ru" sz="1700" spc="-1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</a:rPr>
                        <a:t>1. Описание эксперимента</a:t>
                      </a:r>
                      <a:r>
                        <a:rPr b="1" lang="ru" sz="17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 </a:t>
                      </a:r>
                      <a:endParaRPr b="0" lang="ru-RU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1001"/>
                        </a:spcAft>
                        <a:tabLst>
                          <a:tab algn="l" pos="0"/>
                        </a:tabLst>
                      </a:pPr>
                      <a:r>
                        <a:rPr b="1" lang="ru" sz="1700" spc="-1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</a:rPr>
                        <a:t>2. Технические детали</a:t>
                      </a:r>
                      <a:endParaRPr b="0" lang="ru-RU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1015920">
                <a:tc>
                  <a:txBody>
                    <a:bodyPr lIns="91080" rIns="91080" tIns="91080" bIns="91080" anchor="t">
                      <a:noAutofit/>
                    </a:bodyPr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   </a:t>
                      </a:r>
                      <a:r>
                        <a:rPr b="0" lang="ru" sz="15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Гипотеза</a:t>
                      </a:r>
                      <a:endParaRPr b="0" lang="ru-RU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   </a:t>
                      </a:r>
                      <a:r>
                        <a:rPr b="0" lang="ru" sz="15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Целевая аудитория</a:t>
                      </a:r>
                      <a:endParaRPr b="0" lang="ru-RU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   </a:t>
                      </a:r>
                      <a:r>
                        <a:rPr b="0" lang="ru" sz="15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Ожидаемый результат</a:t>
                      </a:r>
                      <a:endParaRPr b="0" lang="ru-RU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marL="457200" indent="-31752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7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 </a:t>
                      </a:r>
                      <a:r>
                        <a:rPr b="0" lang="ru" sz="15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Реализация</a:t>
                      </a:r>
                      <a:endParaRPr b="0" lang="ru-RU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 </a:t>
                      </a:r>
                      <a:r>
                        <a:rPr b="0" lang="ru" sz="15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Настройки</a:t>
                      </a:r>
                      <a:endParaRPr b="0" lang="ru-RU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 </a:t>
                      </a:r>
                      <a:r>
                        <a:rPr b="0" lang="ru" sz="15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Метрики</a:t>
                      </a:r>
                      <a:endParaRPr b="0" lang="ru-RU" sz="15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3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93;p21"/>
          <p:cNvSpPr/>
          <p:nvPr/>
        </p:nvSpPr>
        <p:spPr>
          <a:xfrm>
            <a:off x="556200" y="4554000"/>
            <a:ext cx="4239720" cy="33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84240" bIns="842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chemeClr val="dk1"/>
                </a:solidFill>
                <a:latin typeface="Roboto"/>
                <a:ea typeface="Roboto"/>
              </a:rPr>
              <a:t>добавьте ссылку на источник</a:t>
            </a:r>
            <a:endParaRPr b="0" lang="ru-RU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3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51600" y="1648440"/>
            <a:ext cx="7705800" cy="1585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ru-RU" sz="4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ru-RU" sz="4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3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74" name="Google Shape;98;p23"/>
          <p:cNvGraphicFramePr/>
          <p:nvPr/>
        </p:nvGraphicFramePr>
        <p:xfrm>
          <a:off x="608760" y="1593720"/>
          <a:ext cx="7960680" cy="2953440"/>
        </p:xfrm>
        <a:graphic>
          <a:graphicData uri="http://schemas.openxmlformats.org/drawingml/2006/table">
            <a:tbl>
              <a:tblPr/>
              <a:tblGrid>
                <a:gridCol w="395640"/>
                <a:gridCol w="2403360"/>
                <a:gridCol w="2684520"/>
                <a:gridCol w="2476800"/>
              </a:tblGrid>
              <a:tr h="705960">
                <a:tc>
                  <a:txBody>
                    <a:bodyPr lIns="91080" rIns="91080" tIns="91080" bIns="91080" anchor="ctr">
                      <a:noAutofit/>
                    </a:bodyPr>
                    <a:p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</a:rPr>
                        <a:t>Название столбца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</a:rPr>
                        <a:t>Название столбца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</a:rPr>
                        <a:t>Название столбца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4201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pc="-1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</a:rPr>
                        <a:t>1.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" sz="13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Текст нежирным шрифтом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" sz="13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Текст нежирным шрифтом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" sz="13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Текст нежирным шрифтом</a:t>
                      </a:r>
                      <a:endParaRPr b="0" lang="ru-RU" sz="13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</a:tr>
              <a:tr h="4201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pc="-1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</a:rPr>
                        <a:t>2.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</a:tr>
              <a:tr h="4201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pc="-1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</a:rPr>
                        <a:t>3.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</a:tr>
              <a:tr h="4201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pc="-1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</a:rPr>
                        <a:t>4.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</a:tr>
              <a:tr h="4201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pc="-1" strike="noStrike">
                          <a:solidFill>
                            <a:srgbClr val="9857f3"/>
                          </a:solidFill>
                          <a:latin typeface="Roboto"/>
                          <a:ea typeface="Roboto"/>
                        </a:rPr>
                        <a:t>5.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3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sldNum" idx="8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FDA8829-3757-4D11-98E1-B7236A20AD08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6" name="Google Shape;101;p24"/>
          <p:cNvSpPr/>
          <p:nvPr/>
        </p:nvSpPr>
        <p:spPr>
          <a:xfrm>
            <a:off x="791640" y="1039320"/>
            <a:ext cx="3640320" cy="705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Google Shape;102;p24"/>
          <p:cNvSpPr/>
          <p:nvPr/>
        </p:nvSpPr>
        <p:spPr>
          <a:xfrm>
            <a:off x="791640" y="1904760"/>
            <a:ext cx="3640320" cy="705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Google Shape;103;p24"/>
          <p:cNvSpPr/>
          <p:nvPr/>
        </p:nvSpPr>
        <p:spPr>
          <a:xfrm>
            <a:off x="791640" y="2770560"/>
            <a:ext cx="3640320" cy="705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Google Shape;104;p24"/>
          <p:cNvSpPr/>
          <p:nvPr/>
        </p:nvSpPr>
        <p:spPr>
          <a:xfrm>
            <a:off x="791640" y="3636360"/>
            <a:ext cx="3640320" cy="705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Google Shape;105;p24"/>
          <p:cNvSpPr/>
          <p:nvPr/>
        </p:nvSpPr>
        <p:spPr>
          <a:xfrm>
            <a:off x="5533920" y="1409040"/>
            <a:ext cx="2468520" cy="2468520"/>
          </a:xfrm>
          <a:prstGeom prst="roundRect">
            <a:avLst>
              <a:gd name="adj" fmla="val 16667"/>
            </a:avLst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4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0400" y="1840320"/>
            <a:ext cx="7935120" cy="1041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ru-RU" sz="3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ldNum" idx="9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1665D61-3D35-4115-B9E2-80FD1B6537A8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3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sldNum" idx="10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1DC2B9D-C540-4E37-B59D-6986AB0D87B4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9" r:id="rId3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979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ru-RU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979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ru-RU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Google Shape;129;p31"/>
          <p:cNvSpPr/>
          <p:nvPr/>
        </p:nvSpPr>
        <p:spPr>
          <a:xfrm>
            <a:off x="606240" y="1441080"/>
            <a:ext cx="7938360" cy="356472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3" r:id="rId3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51600" y="396360"/>
            <a:ext cx="7705800" cy="409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ru-RU" sz="4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ru-RU" sz="4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5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ru-RU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Google Shape;49;p12"/>
          <p:cNvSpPr/>
          <p:nvPr/>
        </p:nvSpPr>
        <p:spPr>
          <a:xfrm>
            <a:off x="590400" y="1365120"/>
            <a:ext cx="7988040" cy="341208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3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ru-RU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Google Shape;135;p33"/>
          <p:cNvSpPr/>
          <p:nvPr/>
        </p:nvSpPr>
        <p:spPr>
          <a:xfrm>
            <a:off x="590400" y="1365120"/>
            <a:ext cx="7988040" cy="341208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7" r:id="rId3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ru-RU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Google Shape;140;p34"/>
          <p:cNvSpPr/>
          <p:nvPr/>
        </p:nvSpPr>
        <p:spPr>
          <a:xfrm>
            <a:off x="606240" y="2144160"/>
            <a:ext cx="7938360" cy="246420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9" r:id="rId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ru-RU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Google Shape;53;p13"/>
          <p:cNvSpPr/>
          <p:nvPr/>
        </p:nvSpPr>
        <p:spPr>
          <a:xfrm>
            <a:off x="590400" y="1365120"/>
            <a:ext cx="7988040" cy="341208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ru-RU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Google Shape;58;p14"/>
          <p:cNvSpPr/>
          <p:nvPr/>
        </p:nvSpPr>
        <p:spPr>
          <a:xfrm>
            <a:off x="606240" y="2144160"/>
            <a:ext cx="7938360" cy="246420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ru-RU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Google Shape;62;p15"/>
          <p:cNvSpPr/>
          <p:nvPr/>
        </p:nvSpPr>
        <p:spPr>
          <a:xfrm>
            <a:off x="362160" y="1384200"/>
            <a:ext cx="4748400" cy="339300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0;p2" descr=""/>
          <p:cNvPicPr/>
          <p:nvPr/>
        </p:nvPicPr>
        <p:blipFill>
          <a:blip r:embed="rId3"/>
          <a:srcRect l="98" t="0" r="98" b="0"/>
          <a:stretch/>
        </p:blipFill>
        <p:spPr>
          <a:xfrm>
            <a:off x="-18000" y="-10080"/>
            <a:ext cx="9194400" cy="5181840"/>
          </a:xfrm>
          <a:prstGeom prst="rect">
            <a:avLst/>
          </a:prstGeom>
          <a:ln w="0">
            <a:noFill/>
          </a:ln>
        </p:spPr>
      </p:pic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44640" y="1769040"/>
            <a:ext cx="7379280" cy="237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5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ru-RU" sz="5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0400" y="1784880"/>
            <a:ext cx="7935120" cy="114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ru-RU" sz="3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746D282-AE06-4B48-A16C-F471F67852FC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ru-RU" sz="31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ru-RU" sz="3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8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0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0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0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8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2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8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0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0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0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46;p35" descr=""/>
          <p:cNvPicPr/>
          <p:nvPr/>
        </p:nvPicPr>
        <p:blipFill>
          <a:blip r:embed="rId1"/>
          <a:srcRect l="18595" t="0" r="18589" b="0"/>
          <a:stretch/>
        </p:blipFill>
        <p:spPr>
          <a:xfrm>
            <a:off x="-75960" y="-3216960"/>
            <a:ext cx="9408240" cy="8360280"/>
          </a:xfrm>
          <a:prstGeom prst="rect">
            <a:avLst/>
          </a:prstGeom>
          <a:ln w="0">
            <a:noFill/>
          </a:ln>
        </p:spPr>
      </p:pic>
      <p:sp>
        <p:nvSpPr>
          <p:cNvPr id="101" name="Google Shape;147;p35"/>
          <p:cNvSpPr/>
          <p:nvPr/>
        </p:nvSpPr>
        <p:spPr>
          <a:xfrm>
            <a:off x="433080" y="1535040"/>
            <a:ext cx="7584120" cy="73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ru" sz="4000" spc="-1" strike="noStrike">
                <a:solidFill>
                  <a:schemeClr val="lt1"/>
                </a:solidFill>
                <a:latin typeface="Roboto"/>
                <a:ea typeface="Roboto"/>
              </a:rPr>
              <a:t>Тема вашего проекта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2" name="Google Shape;148;p35" descr=""/>
          <p:cNvPicPr/>
          <p:nvPr/>
        </p:nvPicPr>
        <p:blipFill>
          <a:blip r:embed="rId2"/>
          <a:stretch/>
        </p:blipFill>
        <p:spPr>
          <a:xfrm>
            <a:off x="7913880" y="268920"/>
            <a:ext cx="821880" cy="284400"/>
          </a:xfrm>
          <a:prstGeom prst="rect">
            <a:avLst/>
          </a:prstGeom>
          <a:ln w="0">
            <a:noFill/>
          </a:ln>
        </p:spPr>
      </p:pic>
      <p:sp>
        <p:nvSpPr>
          <p:cNvPr id="103" name="Google Shape;149;p35"/>
          <p:cNvSpPr/>
          <p:nvPr/>
        </p:nvSpPr>
        <p:spPr>
          <a:xfrm>
            <a:off x="629640" y="4138200"/>
            <a:ext cx="2920320" cy="42624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4" name="Google Shape;150;p35"/>
          <p:cNvSpPr/>
          <p:nvPr/>
        </p:nvSpPr>
        <p:spPr>
          <a:xfrm>
            <a:off x="885960" y="4127400"/>
            <a:ext cx="2407320" cy="44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ru" sz="1900" spc="-1" strike="noStrike">
                <a:solidFill>
                  <a:srgbClr val="ffffff"/>
                </a:solidFill>
                <a:latin typeface="Roboto Medium"/>
                <a:ea typeface="Roboto Medium"/>
              </a:rPr>
              <a:t>Название курса</a:t>
            </a:r>
            <a:endParaRPr b="0" lang="ru-RU" sz="1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5" name="Google Shape;151;p35" descr=""/>
          <p:cNvPicPr/>
          <p:nvPr/>
        </p:nvPicPr>
        <p:blipFill>
          <a:blip r:embed="rId3"/>
          <a:stretch/>
        </p:blipFill>
        <p:spPr>
          <a:xfrm>
            <a:off x="7409880" y="3083760"/>
            <a:ext cx="1548000" cy="1668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/>
          </p:nvPr>
        </p:nvSpPr>
        <p:spPr>
          <a:xfrm>
            <a:off x="500400" y="360000"/>
            <a:ext cx="8520120" cy="448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Сценарий 1: Вопрос по тексту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5138640" y="695160"/>
            <a:ext cx="3681360" cy="3624840"/>
          </a:xfrm>
          <a:prstGeom prst="rect">
            <a:avLst/>
          </a:prstGeom>
          <a:ln w="0">
            <a:noFill/>
          </a:ln>
        </p:spPr>
      </p:pic>
      <p:sp>
        <p:nvSpPr>
          <p:cNvPr id="136" name=""/>
          <p:cNvSpPr txBox="1"/>
          <p:nvPr/>
        </p:nvSpPr>
        <p:spPr>
          <a:xfrm>
            <a:off x="563040" y="1537560"/>
            <a:ext cx="4296960" cy="188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pc="-1" strike="noStrike">
                <a:solidFill>
                  <a:srgbClr val="000000"/>
                </a:solidFill>
                <a:latin typeface="Arial"/>
              </a:rPr>
              <a:t>Пользователь: "Какие поля есть в карточке мероприятия?"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pc="-1" strike="noStrike">
                <a:solidFill>
                  <a:srgbClr val="000000"/>
                </a:solidFill>
                <a:latin typeface="Arial"/>
              </a:rPr>
              <a:t>Бот ищет релевантные документы.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pc="-1" strike="noStrike">
                <a:solidFill>
                  <a:srgbClr val="000000"/>
                </a:solidFill>
                <a:latin typeface="Arial"/>
              </a:rPr>
              <a:t>Генерирует ответ на основе контекста.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pc="-1" strike="noStrike">
                <a:solidFill>
                  <a:srgbClr val="000000"/>
                </a:solidFill>
                <a:latin typeface="Arial"/>
              </a:rPr>
              <a:t>Добавляет ссылки на источники.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pc="-1" strike="noStrike">
                <a:solidFill>
                  <a:srgbClr val="000000"/>
                </a:solidFill>
                <a:latin typeface="Arial"/>
              </a:rPr>
              <a:t>Отправляет ответ.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/>
          </p:nvPr>
        </p:nvSpPr>
        <p:spPr>
          <a:xfrm>
            <a:off x="500400" y="360000"/>
            <a:ext cx="8520120" cy="448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Сценарий 2: Запрос с изображения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5400000" y="704160"/>
            <a:ext cx="3348720" cy="3975840"/>
          </a:xfrm>
          <a:prstGeom prst="rect">
            <a:avLst/>
          </a:prstGeom>
          <a:ln w="0">
            <a:noFill/>
          </a:ln>
        </p:spPr>
      </p:pic>
      <p:sp>
        <p:nvSpPr>
          <p:cNvPr id="139" name=""/>
          <p:cNvSpPr txBox="1"/>
          <p:nvPr/>
        </p:nvSpPr>
        <p:spPr>
          <a:xfrm>
            <a:off x="540000" y="1768680"/>
            <a:ext cx="4728600" cy="165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pc="-1" strike="noStrike">
                <a:solidFill>
                  <a:srgbClr val="000000"/>
                </a:solidFill>
                <a:latin typeface="Arial"/>
              </a:rPr>
              <a:t>Пользователь присылает скриншот с названием элемента: "Разослать исходную видеозапись мероприятия: "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pc="-1" strike="noStrike">
                <a:solidFill>
                  <a:srgbClr val="000000"/>
                </a:solidFill>
                <a:latin typeface="Arial"/>
              </a:rPr>
              <a:t>OCR распознаёт текст.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pc="-1" strike="noStrike">
                <a:solidFill>
                  <a:srgbClr val="000000"/>
                </a:solidFill>
                <a:latin typeface="Arial"/>
              </a:rPr>
              <a:t>Текст становится query.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600" spc="-1" strike="noStrike">
                <a:solidFill>
                  <a:srgbClr val="000000"/>
                </a:solidFill>
                <a:latin typeface="Arial"/>
              </a:rPr>
              <a:t>Далее — как в сценарии 1.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/>
          </p:nvPr>
        </p:nvSpPr>
        <p:spPr>
          <a:xfrm>
            <a:off x="500400" y="360000"/>
            <a:ext cx="8520120" cy="448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Консоль с результатом выполнения кода  для текстового запроса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2340000" y="730800"/>
            <a:ext cx="4223520" cy="4309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/>
          </p:nvPr>
        </p:nvSpPr>
        <p:spPr>
          <a:xfrm>
            <a:off x="500400" y="360000"/>
            <a:ext cx="8520120" cy="448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Консоль с результатом выполнения кода  для запроса картинкой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2700000" y="900000"/>
            <a:ext cx="3735720" cy="4129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400" spc="-1" strike="noStrike">
                <a:solidFill>
                  <a:schemeClr val="dk1"/>
                </a:solidFill>
                <a:latin typeface="Roboto"/>
                <a:ea typeface="Roboto"/>
              </a:rPr>
              <a:t>Выводы</a:t>
            </a:r>
            <a:endParaRPr b="0" lang="ru-RU" sz="3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45" name="Google Shape;213;p42"/>
          <p:cNvGraphicFramePr/>
          <p:nvPr/>
        </p:nvGraphicFramePr>
        <p:xfrm>
          <a:off x="952560" y="1718280"/>
          <a:ext cx="7238520" cy="1813320"/>
        </p:xfrm>
        <a:graphic>
          <a:graphicData uri="http://schemas.openxmlformats.org/drawingml/2006/table">
            <a:tbl>
              <a:tblPr/>
              <a:tblGrid>
                <a:gridCol w="489240"/>
                <a:gridCol w="6749280"/>
              </a:tblGrid>
              <a:tr h="38088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1.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Выполнение проекта заняло 3 дня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2.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Проблемы возникли только с доступностью langfuse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3.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Для развития нужен парсер задач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4.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Для реальной работы нужна обученая llm для запуска на сервере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221;p43" descr=""/>
          <p:cNvPicPr/>
          <p:nvPr/>
        </p:nvPicPr>
        <p:blipFill>
          <a:blip r:embed="rId1"/>
          <a:stretch/>
        </p:blipFill>
        <p:spPr>
          <a:xfrm>
            <a:off x="0" y="0"/>
            <a:ext cx="9215640" cy="5143320"/>
          </a:xfrm>
          <a:prstGeom prst="rect">
            <a:avLst/>
          </a:prstGeom>
          <a:ln w="0">
            <a:noFill/>
          </a:ln>
        </p:spPr>
      </p:pic>
      <p:sp>
        <p:nvSpPr>
          <p:cNvPr id="147" name="Google Shape;222;p43"/>
          <p:cNvSpPr/>
          <p:nvPr/>
        </p:nvSpPr>
        <p:spPr>
          <a:xfrm>
            <a:off x="387000" y="1844640"/>
            <a:ext cx="7584120" cy="73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ru" sz="4000" spc="-1" strike="noStrike">
                <a:solidFill>
                  <a:schemeClr val="lt1"/>
                </a:solidFill>
                <a:latin typeface="Roboto"/>
                <a:ea typeface="Roboto"/>
              </a:rPr>
              <a:t>Вопросы и рекомендации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Google Shape;223;p43"/>
          <p:cNvSpPr/>
          <p:nvPr/>
        </p:nvSpPr>
        <p:spPr>
          <a:xfrm>
            <a:off x="1214640" y="3061800"/>
            <a:ext cx="192708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500" spc="-1" strike="noStrike">
                <a:solidFill>
                  <a:srgbClr val="ffffff"/>
                </a:solidFill>
                <a:latin typeface="Roboto"/>
                <a:ea typeface="Roboto"/>
              </a:rPr>
              <a:t>если есть вопросы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Google Shape;224;p43"/>
          <p:cNvSpPr/>
          <p:nvPr/>
        </p:nvSpPr>
        <p:spPr>
          <a:xfrm>
            <a:off x="4934880" y="3061800"/>
            <a:ext cx="214560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500" spc="-1" strike="noStrike">
                <a:solidFill>
                  <a:srgbClr val="ffffff"/>
                </a:solidFill>
                <a:latin typeface="Roboto"/>
                <a:ea typeface="Roboto"/>
              </a:rPr>
              <a:t>если вопросов нет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Google Shape;225;p43"/>
          <p:cNvSpPr/>
          <p:nvPr/>
        </p:nvSpPr>
        <p:spPr>
          <a:xfrm>
            <a:off x="722880" y="2846520"/>
            <a:ext cx="491400" cy="83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4300" spc="-1" strike="noStrike">
                <a:solidFill>
                  <a:schemeClr val="lt1"/>
                </a:solidFill>
                <a:latin typeface="Roboto"/>
                <a:ea typeface="Roboto"/>
              </a:rPr>
              <a:t>+</a:t>
            </a:r>
            <a:endParaRPr b="0" lang="ru-RU" sz="4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Google Shape;226;p43"/>
          <p:cNvSpPr/>
          <p:nvPr/>
        </p:nvSpPr>
        <p:spPr>
          <a:xfrm>
            <a:off x="4443480" y="2846520"/>
            <a:ext cx="491400" cy="83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4300" spc="-1" strike="noStrike">
                <a:solidFill>
                  <a:schemeClr val="lt1"/>
                </a:solidFill>
                <a:latin typeface="Roboto"/>
                <a:ea typeface="Roboto"/>
              </a:rPr>
              <a:t>– </a:t>
            </a:r>
            <a:endParaRPr b="0" lang="ru-RU" sz="4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234;p44" descr=""/>
          <p:cNvPicPr/>
          <p:nvPr/>
        </p:nvPicPr>
        <p:blipFill>
          <a:blip r:embed="rId1"/>
          <a:stretch/>
        </p:blipFill>
        <p:spPr>
          <a:xfrm>
            <a:off x="0" y="0"/>
            <a:ext cx="9215640" cy="5143320"/>
          </a:xfrm>
          <a:prstGeom prst="rect">
            <a:avLst/>
          </a:prstGeom>
          <a:ln w="0">
            <a:noFill/>
          </a:ln>
        </p:spPr>
      </p:pic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28920" y="1932480"/>
            <a:ext cx="7294680" cy="195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5000" spc="-1" strike="noStrike">
                <a:solidFill>
                  <a:schemeClr val="lt1"/>
                </a:solidFill>
                <a:latin typeface="Roboto"/>
                <a:ea typeface="Roboto"/>
              </a:rPr>
              <a:t>Спасибо за внимание!</a:t>
            </a:r>
            <a:endParaRPr b="0" lang="ru-RU" sz="5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4" name="Google Shape;236;p44" descr=""/>
          <p:cNvPicPr/>
          <p:nvPr/>
        </p:nvPicPr>
        <p:blipFill>
          <a:blip r:embed="rId2"/>
          <a:stretch/>
        </p:blipFill>
        <p:spPr>
          <a:xfrm>
            <a:off x="6727320" y="231840"/>
            <a:ext cx="2270520" cy="3042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241;p45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744120" y="1422720"/>
            <a:ext cx="7935120" cy="1402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4000" spc="-1" strike="noStrike">
                <a:solidFill>
                  <a:schemeClr val="dk1"/>
                </a:solidFill>
                <a:latin typeface="Roboto"/>
                <a:ea typeface="Roboto"/>
              </a:rPr>
              <a:t>Меня хорошо видно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4000" spc="-1" strike="noStrike">
                <a:solidFill>
                  <a:schemeClr val="dk1"/>
                </a:solidFill>
                <a:latin typeface="Roboto"/>
                <a:ea typeface="Roboto"/>
              </a:rPr>
              <a:t>&amp; слышно?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7" name="Google Shape;157;p36" descr=""/>
          <p:cNvPicPr/>
          <p:nvPr/>
        </p:nvPicPr>
        <p:blipFill>
          <a:blip r:embed="rId1"/>
          <a:stretch/>
        </p:blipFill>
        <p:spPr>
          <a:xfrm>
            <a:off x="1544040" y="3841200"/>
            <a:ext cx="545400" cy="545400"/>
          </a:xfrm>
          <a:prstGeom prst="rect">
            <a:avLst/>
          </a:prstGeom>
          <a:ln w="0">
            <a:noFill/>
          </a:ln>
        </p:spPr>
      </p:pic>
      <p:pic>
        <p:nvPicPr>
          <p:cNvPr id="108" name="Google Shape;158;p36" descr=""/>
          <p:cNvPicPr/>
          <p:nvPr/>
        </p:nvPicPr>
        <p:blipFill>
          <a:blip r:embed="rId2"/>
          <a:stretch/>
        </p:blipFill>
        <p:spPr>
          <a:xfrm>
            <a:off x="825480" y="3890880"/>
            <a:ext cx="536760" cy="53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00400" y="313560"/>
            <a:ext cx="8520120" cy="184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chemeClr val="dk1"/>
                </a:solidFill>
                <a:latin typeface="Roboto"/>
                <a:ea typeface="Roboto"/>
              </a:rPr>
              <a:t>Защита проекта</a:t>
            </a:r>
            <a:br>
              <a:rPr sz="3000"/>
            </a:br>
            <a:r>
              <a:rPr b="1" lang="ru" sz="3000" spc="-1" strike="noStrike">
                <a:solidFill>
                  <a:schemeClr val="dk1"/>
                </a:solidFill>
                <a:latin typeface="Roboto"/>
                <a:ea typeface="Roboto"/>
              </a:rPr>
              <a:t>Тема: «WorkAdvisor: интеллектуальный ассистент по выполненным работам»</a:t>
            </a:r>
            <a:br>
              <a:rPr sz="3000"/>
            </a:br>
            <a:br>
              <a:rPr sz="3200"/>
            </a:br>
            <a:br>
              <a:rPr sz="3200"/>
            </a:b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Google Shape;164;p37"/>
          <p:cNvSpPr/>
          <p:nvPr/>
        </p:nvSpPr>
        <p:spPr>
          <a:xfrm>
            <a:off x="630000" y="2085840"/>
            <a:ext cx="2349720" cy="231840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Google Shape;165;p37"/>
          <p:cNvSpPr/>
          <p:nvPr/>
        </p:nvSpPr>
        <p:spPr>
          <a:xfrm>
            <a:off x="3899520" y="2336400"/>
            <a:ext cx="3701520" cy="37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1" lang="ru" sz="2300" spc="-1" strike="noStrike">
                <a:solidFill>
                  <a:srgbClr val="3f299a"/>
                </a:solidFill>
                <a:latin typeface="Roboto"/>
                <a:ea typeface="Roboto"/>
              </a:rPr>
              <a:t>Плющенков Дмитрий</a:t>
            </a:r>
            <a:endParaRPr b="0" lang="ru-RU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Google Shape;166;p37"/>
          <p:cNvSpPr/>
          <p:nvPr/>
        </p:nvSpPr>
        <p:spPr>
          <a:xfrm>
            <a:off x="3899520" y="2893320"/>
            <a:ext cx="319284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2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ru" sz="1000" spc="-1" strike="noStrike">
                <a:solidFill>
                  <a:srgbClr val="000000"/>
                </a:solidFill>
                <a:latin typeface="Roboto Medium"/>
                <a:ea typeface="Roboto Medium"/>
              </a:rPr>
              <a:t>Team Lead, </a:t>
            </a:r>
            <a:r>
              <a:rPr b="0" lang="ru" sz="1000" spc="-1" strike="noStrike">
                <a:solidFill>
                  <a:srgbClr val="000000"/>
                </a:solidFill>
                <a:latin typeface="Roboto Medium"/>
                <a:ea typeface="Roboto Medium"/>
              </a:rPr>
              <a:t>Нотамедиа (https://integrator.nota.media/)</a:t>
            </a:r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38560" y="348840"/>
            <a:ext cx="8520120" cy="1041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100" spc="-1" strike="noStrike">
                <a:solidFill>
                  <a:schemeClr val="dk1"/>
                </a:solidFill>
                <a:latin typeface="Roboto"/>
                <a:ea typeface="Roboto"/>
              </a:rPr>
              <a:t>План защиты</a:t>
            </a:r>
            <a:endParaRPr b="0" lang="ru-RU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Google Shape;172;p38"/>
          <p:cNvSpPr/>
          <p:nvPr/>
        </p:nvSpPr>
        <p:spPr>
          <a:xfrm>
            <a:off x="1137960" y="1491480"/>
            <a:ext cx="3384720" cy="37584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chemeClr val="dk1"/>
                </a:solidFill>
                <a:latin typeface="Roboto"/>
                <a:ea typeface="Roboto"/>
              </a:rPr>
              <a:t>Цель и задачи проекта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Google Shape;173;p38"/>
          <p:cNvSpPr/>
          <p:nvPr/>
        </p:nvSpPr>
        <p:spPr>
          <a:xfrm>
            <a:off x="1137960" y="2071440"/>
            <a:ext cx="3384720" cy="37584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chemeClr val="dk1"/>
                </a:solidFill>
                <a:latin typeface="Roboto"/>
                <a:ea typeface="Roboto"/>
              </a:rPr>
              <a:t>Какие технологии использовались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Google Shape;174;p38"/>
          <p:cNvSpPr/>
          <p:nvPr/>
        </p:nvSpPr>
        <p:spPr>
          <a:xfrm>
            <a:off x="1137960" y="2651760"/>
            <a:ext cx="3384720" cy="37584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chemeClr val="dk1"/>
                </a:solidFill>
                <a:latin typeface="Roboto"/>
                <a:ea typeface="Roboto"/>
              </a:rPr>
              <a:t>Что получилось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Google Shape;175;p38"/>
          <p:cNvSpPr/>
          <p:nvPr/>
        </p:nvSpPr>
        <p:spPr>
          <a:xfrm>
            <a:off x="1137960" y="3246120"/>
            <a:ext cx="3384720" cy="37584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chemeClr val="dk1"/>
                </a:solidFill>
                <a:latin typeface="Roboto"/>
                <a:ea typeface="Roboto"/>
              </a:rPr>
              <a:t>Выводы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18" name="Google Shape;176;p38"/>
          <p:cNvCxnSpPr>
            <a:stCxn id="114" idx="1"/>
            <a:endCxn id="115" idx="1"/>
          </p:cNvCxnSpPr>
          <p:nvPr/>
        </p:nvCxnSpPr>
        <p:spPr>
          <a:xfrm rot="10800000">
            <a:off x="1137960" y="1679040"/>
            <a:ext cx="360" cy="580320"/>
          </a:xfrm>
          <a:prstGeom prst="bentConnector3">
            <a:avLst>
              <a:gd name="adj1" fmla="val -79300000"/>
            </a:avLst>
          </a:prstGeom>
          <a:ln w="9525">
            <a:solidFill>
              <a:srgbClr val="3f299a"/>
            </a:solidFill>
            <a:prstDash val="dash"/>
            <a:round/>
          </a:ln>
        </p:spPr>
      </p:cxnSp>
      <p:cxnSp>
        <p:nvCxnSpPr>
          <p:cNvPr id="119" name="Google Shape;177;p38"/>
          <p:cNvCxnSpPr>
            <a:stCxn id="115" idx="1"/>
            <a:endCxn id="116" idx="1"/>
          </p:cNvCxnSpPr>
          <p:nvPr/>
        </p:nvCxnSpPr>
        <p:spPr>
          <a:xfrm rot="10800000">
            <a:off x="1137960" y="2259360"/>
            <a:ext cx="360" cy="580680"/>
          </a:xfrm>
          <a:prstGeom prst="bentConnector3">
            <a:avLst>
              <a:gd name="adj1" fmla="val -79300000"/>
            </a:avLst>
          </a:prstGeom>
          <a:ln w="9525">
            <a:solidFill>
              <a:srgbClr val="3f299a"/>
            </a:solidFill>
            <a:prstDash val="dash"/>
            <a:round/>
          </a:ln>
        </p:spPr>
      </p:cxnSp>
      <p:cxnSp>
        <p:nvCxnSpPr>
          <p:cNvPr id="120" name="Google Shape;178;p38"/>
          <p:cNvCxnSpPr>
            <a:stCxn id="116" idx="1"/>
            <a:endCxn id="117" idx="1"/>
          </p:cNvCxnSpPr>
          <p:nvPr/>
        </p:nvCxnSpPr>
        <p:spPr>
          <a:xfrm rot="10800000">
            <a:off x="1137960" y="2839320"/>
            <a:ext cx="360" cy="594720"/>
          </a:xfrm>
          <a:prstGeom prst="bentConnector3">
            <a:avLst>
              <a:gd name="adj1" fmla="val -79300000"/>
            </a:avLst>
          </a:prstGeom>
          <a:ln w="9525">
            <a:solidFill>
              <a:srgbClr val="3f299a"/>
            </a:solidFill>
            <a:prstDash val="dash"/>
            <a:round/>
          </a:ln>
        </p:spPr>
      </p:cxnSp>
      <p:cxnSp>
        <p:nvCxnSpPr>
          <p:cNvPr id="121" name="Google Shape;179;p38"/>
          <p:cNvCxnSpPr>
            <a:stCxn id="117" idx="1"/>
            <a:endCxn id="122" idx="1"/>
          </p:cNvCxnSpPr>
          <p:nvPr/>
        </p:nvCxnSpPr>
        <p:spPr>
          <a:xfrm rot="10800000">
            <a:off x="1137960" y="3433680"/>
            <a:ext cx="360" cy="527040"/>
          </a:xfrm>
          <a:prstGeom prst="bentConnector3">
            <a:avLst>
              <a:gd name="adj1" fmla="val -79300000"/>
            </a:avLst>
          </a:prstGeom>
          <a:ln w="9525">
            <a:solidFill>
              <a:srgbClr val="3f299a"/>
            </a:solidFill>
            <a:prstDash val="dash"/>
            <a:round/>
          </a:ln>
        </p:spPr>
      </p:cxnSp>
      <p:sp>
        <p:nvSpPr>
          <p:cNvPr id="122" name="Google Shape;180;p38"/>
          <p:cNvSpPr/>
          <p:nvPr/>
        </p:nvSpPr>
        <p:spPr>
          <a:xfrm>
            <a:off x="1137960" y="3772800"/>
            <a:ext cx="3384720" cy="37584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chemeClr val="dk1"/>
                </a:solidFill>
                <a:latin typeface="Roboto"/>
                <a:ea typeface="Roboto"/>
              </a:rPr>
              <a:t>Вопросы и рекомендации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85;p39"/>
          <p:cNvSpPr/>
          <p:nvPr/>
        </p:nvSpPr>
        <p:spPr>
          <a:xfrm>
            <a:off x="560520" y="324720"/>
            <a:ext cx="8520120" cy="130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Цель и задачи проекта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24" name="Google Shape;186;p39"/>
          <p:cNvGraphicFramePr/>
          <p:nvPr/>
        </p:nvGraphicFramePr>
        <p:xfrm>
          <a:off x="952560" y="2382120"/>
          <a:ext cx="7238520" cy="2559960"/>
        </p:xfrm>
        <a:graphic>
          <a:graphicData uri="http://schemas.openxmlformats.org/drawingml/2006/table">
            <a:tbl>
              <a:tblPr/>
              <a:tblGrid>
                <a:gridCol w="489240"/>
                <a:gridCol w="6749280"/>
              </a:tblGrid>
              <a:tr h="38088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1.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</a:rPr>
                        <a:t>Создать RAG на основе текстов задач с портала Битрикс24 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2.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</a:rPr>
                        <a:t>Получить ответ на вопрос 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3.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</a:rPr>
                        <a:t>Получить описание работы элемента по скриншоту из админ-панели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4.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</a:rPr>
                        <a:t>Собрать метрики ответа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5.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</a:rPr>
                        <a:t>Оформить систему в виде телеграм-бота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5" name="Google Shape;187;p39"/>
          <p:cNvSpPr/>
          <p:nvPr/>
        </p:nvSpPr>
        <p:spPr>
          <a:xfrm>
            <a:off x="1628280" y="1386360"/>
            <a:ext cx="5887080" cy="66168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500" spc="-1" strike="noStrike">
                <a:solidFill>
                  <a:schemeClr val="dk1"/>
                </a:solidFill>
                <a:latin typeface="Roboto Medium"/>
                <a:ea typeface="Roboto Medium"/>
              </a:rPr>
              <a:t>Цель проекта: создать умный бот-помощник, для получения информации о выполненных работах на проекте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chemeClr val="dk1"/>
                </a:solidFill>
                <a:latin typeface="Roboto"/>
                <a:ea typeface="Roboto"/>
              </a:rPr>
              <a:t>Какие технологии использовались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27" name="Google Shape;199;p40"/>
          <p:cNvGraphicFramePr/>
          <p:nvPr/>
        </p:nvGraphicFramePr>
        <p:xfrm>
          <a:off x="952560" y="1897920"/>
          <a:ext cx="7238160" cy="2271240"/>
        </p:xfrm>
        <a:graphic>
          <a:graphicData uri="http://schemas.openxmlformats.org/drawingml/2006/table">
            <a:tbl>
              <a:tblPr/>
              <a:tblGrid>
                <a:gridCol w="489240"/>
                <a:gridCol w="6749280"/>
              </a:tblGrid>
              <a:tr h="45828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1.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YandexGPT-lite — генерация текста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45828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2.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Yandex Cloud Vision OCR — распознавание изображений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46080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3.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Yandex Cloud ML SDK — эмбеддинги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45828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4.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ClickHouse — векторное хранилище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43848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5.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Langfuse — мониторинг и оценка LLM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43848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5.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Telegram Bot API — приём и отправка сообщений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chemeClr val="dk1"/>
                </a:solidFill>
                <a:latin typeface="Roboto"/>
                <a:ea typeface="Roboto"/>
              </a:rPr>
              <a:t>Структура проекта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1080000" y="1260000"/>
            <a:ext cx="7020000" cy="376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chemeClr val="dk1"/>
                </a:solidFill>
                <a:latin typeface="Roboto"/>
                <a:ea typeface="Roboto"/>
              </a:rPr>
              <a:t>Исходные данные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1440000" y="1080000"/>
            <a:ext cx="6557760" cy="3708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chemeClr val="dk1"/>
                </a:solidFill>
                <a:latin typeface="Roboto"/>
                <a:ea typeface="Roboto"/>
              </a:rPr>
              <a:t>Структура langgraph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1"/>
          <a:stretch/>
        </p:blipFill>
        <p:spPr>
          <a:xfrm>
            <a:off x="3600000" y="1696680"/>
            <a:ext cx="1800000" cy="3114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ru-RU</dc:language>
  <cp:lastModifiedBy/>
  <dcterms:modified xsi:type="dcterms:W3CDTF">2025-11-18T19:25:19Z</dcterms:modified>
  <cp:revision>8</cp:revision>
  <dc:subject/>
  <dc:title/>
</cp:coreProperties>
</file>